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0" r:id="rId4"/>
    <p:sldId id="257" r:id="rId5"/>
    <p:sldId id="264" r:id="rId6"/>
    <p:sldId id="265" r:id="rId7"/>
    <p:sldId id="263" r:id="rId8"/>
    <p:sldId id="266" r:id="rId9"/>
    <p:sldId id="262" r:id="rId10"/>
    <p:sldId id="268" r:id="rId11"/>
    <p:sldId id="269" r:id="rId12"/>
    <p:sldId id="267" r:id="rId13"/>
    <p:sldId id="271" r:id="rId14"/>
    <p:sldId id="270" r:id="rId15"/>
    <p:sldId id="272" r:id="rId16"/>
    <p:sldId id="273" r:id="rId17"/>
    <p:sldId id="274" r:id="rId18"/>
    <p:sldId id="261" r:id="rId19"/>
    <p:sldId id="275" r:id="rId20"/>
    <p:sldId id="276" r:id="rId21"/>
    <p:sldId id="277" r:id="rId22"/>
    <p:sldId id="27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437C6-376F-47B3-950F-5A90169BB173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D03F1-9F26-4636-88BD-267A9FD36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6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7A10-A712-44A5-88A8-C5A9AE2C48DF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4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E797-8E45-4F5D-8271-D7A1F15A8336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5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E921F-D240-4EAD-AF85-799F9CE38857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2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F1DA-1893-41B6-B161-E5D69401418A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49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85EC-0BFC-4127-BA40-EFE872C7FEC4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8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DEE7-5B4E-4302-B348-E92B207017F5}" type="datetime1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098-5E8F-4693-9B4D-AAD618E8BDBB}" type="datetime1">
              <a:rPr lang="fr-FR" smtClean="0"/>
              <a:t>31/03/2017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38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79F7-99E9-413C-8358-BF752AA3D5CC}" type="datetime1">
              <a:rPr lang="fr-FR" smtClean="0"/>
              <a:t>31/03/2017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76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BBD2-BF82-4823-976E-4A0DDB6B926A}" type="datetime1">
              <a:rPr lang="fr-FR" smtClean="0"/>
              <a:t>31/03/2017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5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59EC21-1974-474B-A541-B709D85C6FFA}" type="datetime1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9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D230-17D4-4B98-A160-9BFAF96B60C9}" type="datetime1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13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BC30A8-B8B2-4050-A16B-A4E84EC39B76}" type="datetime1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ACCORDEUR DE GUITARE ; METAYER &amp; BIZON, PEI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E4DEA1-5AD8-4810-8DCE-BF5383D28FD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7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Etude et Réalisation 4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Accordeur de guitare</a:t>
            </a:r>
          </a:p>
          <a:p>
            <a:r>
              <a:rPr lang="fr-FR" dirty="0"/>
              <a:t>METAYER &amp; BIZON , PEI</a:t>
            </a:r>
          </a:p>
        </p:txBody>
      </p:sp>
    </p:spTree>
    <p:extLst>
      <p:ext uri="{BB962C8B-B14F-4D97-AF65-F5344CB8AC3E}">
        <p14:creationId xmlns:p14="http://schemas.microsoft.com/office/powerpoint/2010/main" val="412125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r>
                  <a:rPr lang="fr-FR" dirty="0"/>
                  <a:t>Solutions :</a:t>
                </a:r>
              </a:p>
              <a:p>
                <a:endParaRPr lang="fr-FR" dirty="0"/>
              </a:p>
              <a:p>
                <a:r>
                  <a:rPr lang="fr-FR" dirty="0"/>
                  <a:t>Un EIC en détecteur de front !</a:t>
                </a:r>
              </a:p>
              <a:p>
                <a:r>
                  <a:rPr lang="fr-FR" dirty="0"/>
                  <a:t>(</a:t>
                </a:r>
                <a:r>
                  <a:rPr lang="fr-FR" dirty="0" err="1"/>
                  <a:t>External</a:t>
                </a:r>
                <a:r>
                  <a:rPr lang="fr-FR" dirty="0"/>
                  <a:t> </a:t>
                </a:r>
                <a:r>
                  <a:rPr lang="fr-FR" dirty="0" err="1"/>
                  <a:t>Interrupt</a:t>
                </a:r>
                <a:r>
                  <a:rPr lang="fr-FR" dirty="0"/>
                  <a:t> </a:t>
                </a:r>
                <a:r>
                  <a:rPr lang="fr-FR" dirty="0" err="1"/>
                  <a:t>controler</a:t>
                </a:r>
                <a:r>
                  <a:rPr lang="fr-F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fr-FR" i="1"/>
                      <m:t>𝑡</m:t>
                    </m:r>
                    <m:r>
                      <a:rPr lang="fr-FR" i="1"/>
                      <m:t>=</m:t>
                    </m:r>
                    <m:sSub>
                      <m:sSubPr>
                        <m:ctrlPr>
                          <a:rPr lang="fr-FR" i="1"/>
                        </m:ctrlPr>
                      </m:sSubPr>
                      <m:e>
                        <m:r>
                          <a:rPr lang="fr-FR" i="1"/>
                          <m:t>𝑁𝑏</m:t>
                        </m:r>
                      </m:e>
                      <m:sub>
                        <m:r>
                          <a:rPr lang="fr-FR" i="1"/>
                          <m:t>𝑡𝑖𝑐𝑘𝑠</m:t>
                        </m:r>
                      </m:sub>
                    </m:sSub>
                    <m:r>
                      <a:rPr lang="fr-FR" i="1"/>
                      <m:t> × </m:t>
                    </m:r>
                    <m:sSub>
                      <m:sSubPr>
                        <m:ctrlPr>
                          <a:rPr lang="fr-FR" i="1"/>
                        </m:ctrlPr>
                      </m:sSubPr>
                      <m:e>
                        <m:r>
                          <a:rPr lang="fr-FR" i="1"/>
                          <m:t>𝑃</m:t>
                        </m:r>
                        <m:r>
                          <a:rPr lang="fr-FR" i="1"/>
                          <m:t>é</m:t>
                        </m:r>
                        <m:r>
                          <a:rPr lang="fr-FR" i="1"/>
                          <m:t>𝑟𝑖𝑜𝑑𝑒</m:t>
                        </m:r>
                      </m:e>
                      <m:sub>
                        <m:r>
                          <a:rPr lang="fr-FR" i="1"/>
                          <m:t>𝑡𝑖𝑚𝑒𝑟</m:t>
                        </m:r>
                      </m:sub>
                    </m:sSub>
                    <m:r>
                      <a:rPr lang="fr-FR" i="1"/>
                      <m:t> </m:t>
                    </m:r>
                  </m:oMath>
                </a14:m>
                <a:endParaRPr lang="fr-FR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fr-FR" sz="2400" i="1"/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𝑟𝑒𝑞</m:t>
                    </m:r>
                    <m:r>
                      <a:rPr lang="fr-FR" sz="2400" i="1"/>
                      <m:t>= </m:t>
                    </m:r>
                    <m:f>
                      <m:fPr>
                        <m:ctrlPr>
                          <a:rPr lang="fr-FR" sz="2400" i="1"/>
                        </m:ctrlPr>
                      </m:fPr>
                      <m:num>
                        <m:r>
                          <a:rPr lang="fr-FR" sz="2400" i="1"/>
                          <m:t>1</m:t>
                        </m:r>
                      </m:num>
                      <m:den>
                        <m:r>
                          <a:rPr lang="fr-FR" sz="2400" i="1"/>
                          <m:t>𝑡</m:t>
                        </m:r>
                      </m:den>
                    </m:f>
                  </m:oMath>
                </a14:m>
                <a:r>
                  <a:rPr lang="fr-FR" sz="2400" dirty="0"/>
                  <a:t> </a:t>
                </a:r>
                <a:endParaRPr lang="fr-FR" sz="2400" dirty="0">
                  <a:effectLst/>
                </a:endParaRP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Résultat de recherche d'images pour &quot;signal carré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70" y="2771564"/>
            <a:ext cx="4762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0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024153"/>
            <a:ext cx="10058400" cy="4023360"/>
          </a:xfrm>
        </p:spPr>
        <p:txBody>
          <a:bodyPr/>
          <a:lstStyle/>
          <a:p>
            <a:r>
              <a:rPr lang="fr-FR" dirty="0"/>
              <a:t>Tests et réflexion :</a:t>
            </a:r>
          </a:p>
          <a:p>
            <a:endParaRPr lang="fr-FR" dirty="0"/>
          </a:p>
          <a:p>
            <a:r>
              <a:rPr lang="fr-FR" dirty="0"/>
              <a:t>Accordeur de carré ?</a:t>
            </a:r>
          </a:p>
          <a:p>
            <a:r>
              <a:rPr lang="fr-FR" dirty="0"/>
              <a:t>Accordeur de sinus ?</a:t>
            </a:r>
          </a:p>
          <a:p>
            <a:r>
              <a:rPr lang="fr-FR" dirty="0"/>
              <a:t>Fourier … </a:t>
            </a:r>
          </a:p>
          <a:p>
            <a:r>
              <a:rPr lang="fr-FR" dirty="0"/>
              <a:t>FFT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27931" r="71905" b="18604"/>
          <a:stretch/>
        </p:blipFill>
        <p:spPr bwMode="auto">
          <a:xfrm>
            <a:off x="5439042" y="2624818"/>
            <a:ext cx="2377963" cy="3131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 descr="https://upload.wikimedia.org/wikipedia/commons/thumb/2/2c/Fourier_Series.svg/316px-Fourier_Seri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9" y="402869"/>
            <a:ext cx="30099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643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r>
              <a:rPr lang="fr-FR" dirty="0"/>
              <a:t>- Acquisition par microphone</a:t>
            </a:r>
          </a:p>
          <a:p>
            <a:r>
              <a:rPr lang="fr-FR" dirty="0"/>
              <a:t>- Acquisition par jack </a:t>
            </a:r>
          </a:p>
          <a:p>
            <a:r>
              <a:rPr lang="fr-FR" dirty="0"/>
              <a:t>- Filtrage analogique </a:t>
            </a:r>
          </a:p>
          <a:p>
            <a:r>
              <a:rPr lang="fr-FR" dirty="0"/>
              <a:t>- Alimentation portable</a:t>
            </a:r>
          </a:p>
          <a:p>
            <a:r>
              <a:rPr lang="fr-FR" dirty="0"/>
              <a:t>- Ajout de RAM externe (anticipation)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11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9" t="14201" r="21428" b="51646"/>
          <a:stretch/>
        </p:blipFill>
        <p:spPr bwMode="auto">
          <a:xfrm>
            <a:off x="1097280" y="2748704"/>
            <a:ext cx="10250289" cy="322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r>
              <a:rPr lang="fr-FR" dirty="0"/>
              <a:t>- Traitement audio analogique</a:t>
            </a:r>
          </a:p>
        </p:txBody>
      </p:sp>
    </p:spTree>
    <p:extLst>
      <p:ext uri="{BB962C8B-B14F-4D97-AF65-F5344CB8AC3E}">
        <p14:creationId xmlns:p14="http://schemas.microsoft.com/office/powerpoint/2010/main" val="42577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47947" r="22618" b="23221"/>
          <a:stretch/>
        </p:blipFill>
        <p:spPr bwMode="auto">
          <a:xfrm>
            <a:off x="1781455" y="2884119"/>
            <a:ext cx="8775015" cy="3093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r>
              <a:rPr lang="fr-FR" dirty="0"/>
              <a:t>- Alimentation symétrique 4,5 3,3 -4,5</a:t>
            </a:r>
          </a:p>
        </p:txBody>
      </p:sp>
    </p:spTree>
    <p:extLst>
      <p:ext uri="{BB962C8B-B14F-4D97-AF65-F5344CB8AC3E}">
        <p14:creationId xmlns:p14="http://schemas.microsoft.com/office/powerpoint/2010/main" val="23276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15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Solutions :</a:t>
            </a:r>
          </a:p>
          <a:p>
            <a:endParaRPr lang="fr-FR" dirty="0"/>
          </a:p>
          <a:p>
            <a:r>
              <a:rPr lang="fr-FR" dirty="0"/>
              <a:t>- Ajout de RAM externe</a:t>
            </a:r>
          </a:p>
          <a:p>
            <a:r>
              <a:rPr lang="fr-FR" dirty="0"/>
              <a:t>- Connectique au module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t="30464" r="41432" b="30000"/>
          <a:stretch/>
        </p:blipFill>
        <p:spPr bwMode="auto">
          <a:xfrm>
            <a:off x="4738957" y="4137176"/>
            <a:ext cx="2775046" cy="1879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t="48784" r="69205" b="11314"/>
          <a:stretch/>
        </p:blipFill>
        <p:spPr bwMode="auto">
          <a:xfrm>
            <a:off x="7705492" y="1912698"/>
            <a:ext cx="2424275" cy="4251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85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16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Réalisation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9" t="14961" r="28479" b="8000"/>
          <a:stretch/>
        </p:blipFill>
        <p:spPr bwMode="auto">
          <a:xfrm>
            <a:off x="7247701" y="2032705"/>
            <a:ext cx="2522575" cy="262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C:\Users\simon\AppData\Local\Microsoft\Windows\INetCache\Content.Word\IMG_20170320_100627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17253" r="483" b="14859"/>
          <a:stretch/>
        </p:blipFill>
        <p:spPr bwMode="auto">
          <a:xfrm>
            <a:off x="3686185" y="1955660"/>
            <a:ext cx="3277870" cy="4208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41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Réalisation carte acquisition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17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fr-FR" dirty="0"/>
              <a:t>Tests :</a:t>
            </a:r>
          </a:p>
          <a:p>
            <a:endParaRPr lang="fr-FR" dirty="0"/>
          </a:p>
          <a:p>
            <a:r>
              <a:rPr lang="fr-FR" dirty="0"/>
              <a:t>- Filtre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2"/>
            <a:endParaRPr lang="fr-FR" dirty="0"/>
          </a:p>
          <a:p>
            <a:pPr marL="0" indent="0">
              <a:buNone/>
            </a:pPr>
            <a:r>
              <a:rPr lang="fr-FR" dirty="0"/>
              <a:t>- Alimentation</a:t>
            </a:r>
          </a:p>
          <a:p>
            <a:pPr marL="0" indent="0">
              <a:buNone/>
            </a:pPr>
            <a:r>
              <a:rPr lang="fr-FR" dirty="0"/>
              <a:t>- RAM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211824" y="2093875"/>
            <a:ext cx="7148961" cy="2376609"/>
            <a:chOff x="-1688056" y="1323571"/>
            <a:chExt cx="4824424" cy="1462171"/>
          </a:xfrm>
        </p:grpSpPr>
        <p:pic>
          <p:nvPicPr>
            <p:cNvPr id="13" name="Image 12" descr="C:\Users\simon\AppData\Local\Microsoft\Windows\INetCache\Content.Word\IMG_20170322_092310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55" r="55875" b="936"/>
            <a:stretch/>
          </p:blipFill>
          <p:spPr bwMode="auto">
            <a:xfrm>
              <a:off x="0" y="1323571"/>
              <a:ext cx="1541909" cy="142751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Image 14" descr="C:\Users\simon\AppData\Local\Microsoft\Windows\INetCache\Content.Word\IMG_20170322_092305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56895" b="501"/>
            <a:stretch/>
          </p:blipFill>
          <p:spPr bwMode="auto">
            <a:xfrm>
              <a:off x="1630101" y="1323571"/>
              <a:ext cx="1506267" cy="146217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Image 15" descr="C:\Users\simon\AppData\Local\Microsoft\Windows\INetCache\Content.Word\IMG_20170322_092313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49" r="54216" b="1130"/>
            <a:stretch/>
          </p:blipFill>
          <p:spPr bwMode="auto">
            <a:xfrm>
              <a:off x="-1688056" y="1323571"/>
              <a:ext cx="1599864" cy="141365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87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pPr lvl="0"/>
            <a:r>
              <a:rPr lang="fr-FR" dirty="0"/>
              <a:t>- Acquisition ADC du signal différentiel</a:t>
            </a:r>
          </a:p>
          <a:p>
            <a:pPr lvl="0"/>
            <a:r>
              <a:rPr lang="fr-FR" dirty="0"/>
              <a:t>- FFT </a:t>
            </a:r>
          </a:p>
          <a:p>
            <a:pPr lvl="0"/>
            <a:r>
              <a:rPr lang="fr-FR" dirty="0"/>
              <a:t>- Mise sous interruptions (TC4 &amp; TC3)</a:t>
            </a:r>
          </a:p>
          <a:p>
            <a:pPr lvl="0"/>
            <a:r>
              <a:rPr lang="fr-FR" dirty="0"/>
              <a:t>- Traitement du signal temporel</a:t>
            </a:r>
          </a:p>
          <a:p>
            <a:pPr lvl="0"/>
            <a:r>
              <a:rPr lang="fr-FR" dirty="0"/>
              <a:t>- Traitement du signal fréquentiel</a:t>
            </a:r>
          </a:p>
          <a:p>
            <a:pPr lvl="0"/>
            <a:r>
              <a:rPr lang="fr-FR" dirty="0"/>
              <a:t>- Détection de la fréquence fondamentale</a:t>
            </a:r>
          </a:p>
          <a:p>
            <a:pPr lvl="0"/>
            <a:r>
              <a:rPr lang="fr-FR" dirty="0"/>
              <a:t>- Problème de RAM ?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78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ADC différentiel : </a:t>
            </a:r>
          </a:p>
          <a:p>
            <a:endParaRPr lang="fr-FR" dirty="0"/>
          </a:p>
          <a:p>
            <a:pPr indent="0">
              <a:spcAft>
                <a:spcPts val="0"/>
              </a:spcAft>
              <a:buNone/>
            </a:pP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uint32_t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 tab[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] = {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,SAMD21_ADC_MUX_AIN2,SAMD21_ADC_MUX_AIN3}; ADC_TAB[i]=</a:t>
            </a:r>
            <a:r>
              <a:rPr lang="fr-FR" dirty="0" err="1">
                <a:solidFill>
                  <a:srgbClr val="0086B3"/>
                </a:solidFill>
                <a:latin typeface="Consolas" panose="020B0609020204030204" pitchFamily="49" charset="0"/>
              </a:rPr>
              <a:t>read_adc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(tab) ;</a:t>
            </a:r>
            <a:r>
              <a:rPr lang="fr-FR" dirty="0"/>
              <a:t> </a:t>
            </a:r>
            <a:r>
              <a:rPr lang="fr-FR" dirty="0">
                <a:solidFill>
                  <a:srgbClr val="24292E"/>
                </a:solidFill>
                <a:latin typeface="Consolas" panose="020B0609020204030204" pitchFamily="49" charset="0"/>
              </a:rPr>
              <a:t>// Acquisition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44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  <a:r>
              <a:rPr lang="fr-FR" sz="1600" dirty="0"/>
              <a:t>(English)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248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550020" y="1963949"/>
            <a:ext cx="8943278" cy="4333853"/>
            <a:chOff x="89807" y="69272"/>
            <a:chExt cx="6775813" cy="3945509"/>
          </a:xfrm>
        </p:grpSpPr>
        <p:grpSp>
          <p:nvGrpSpPr>
            <p:cNvPr id="10" name="Groupe 9"/>
            <p:cNvGrpSpPr/>
            <p:nvPr/>
          </p:nvGrpSpPr>
          <p:grpSpPr>
            <a:xfrm>
              <a:off x="89807" y="69272"/>
              <a:ext cx="6775813" cy="3781368"/>
              <a:chOff x="89807" y="69272"/>
              <a:chExt cx="6775813" cy="3781368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89807" y="69272"/>
                <a:ext cx="6775813" cy="3781368"/>
                <a:chOff x="89807" y="69272"/>
                <a:chExt cx="6775813" cy="3781368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89807" y="69272"/>
                  <a:ext cx="6775813" cy="3781368"/>
                  <a:chOff x="89807" y="69272"/>
                  <a:chExt cx="6775813" cy="3781368"/>
                </a:xfrm>
              </p:grpSpPr>
              <p:grpSp>
                <p:nvGrpSpPr>
                  <p:cNvPr id="18" name="Groupe 17"/>
                  <p:cNvGrpSpPr/>
                  <p:nvPr/>
                </p:nvGrpSpPr>
                <p:grpSpPr>
                  <a:xfrm>
                    <a:off x="89807" y="69272"/>
                    <a:ext cx="6775813" cy="3781368"/>
                    <a:chOff x="89810" y="0"/>
                    <a:chExt cx="6776019" cy="3781425"/>
                  </a:xfrm>
                </p:grpSpPr>
                <p:grpSp>
                  <p:nvGrpSpPr>
                    <p:cNvPr id="20" name="Groupe 19"/>
                    <p:cNvGrpSpPr/>
                    <p:nvPr/>
                  </p:nvGrpSpPr>
                  <p:grpSpPr>
                    <a:xfrm>
                      <a:off x="89810" y="0"/>
                      <a:ext cx="6776019" cy="3781425"/>
                      <a:chOff x="89810" y="0"/>
                      <a:chExt cx="6776019" cy="3781425"/>
                    </a:xfrm>
                  </p:grpSpPr>
                  <p:grpSp>
                    <p:nvGrpSpPr>
                      <p:cNvPr id="22" name="Groupe 21"/>
                      <p:cNvGrpSpPr/>
                      <p:nvPr/>
                    </p:nvGrpSpPr>
                    <p:grpSpPr>
                      <a:xfrm>
                        <a:off x="89810" y="0"/>
                        <a:ext cx="6776019" cy="3781425"/>
                        <a:chOff x="89810" y="0"/>
                        <a:chExt cx="6776019" cy="3781425"/>
                      </a:xfrm>
                    </p:grpSpPr>
                    <p:grpSp>
                      <p:nvGrpSpPr>
                        <p:cNvPr id="24" name="Groupe 23"/>
                        <p:cNvGrpSpPr/>
                        <p:nvPr/>
                      </p:nvGrpSpPr>
                      <p:grpSpPr>
                        <a:xfrm>
                          <a:off x="89810" y="0"/>
                          <a:ext cx="6776019" cy="3781425"/>
                          <a:chOff x="89810" y="0"/>
                          <a:chExt cx="6776019" cy="3781425"/>
                        </a:xfrm>
                      </p:grpSpPr>
                      <p:grpSp>
                        <p:nvGrpSpPr>
                          <p:cNvPr id="26" name="Groupe 25"/>
                          <p:cNvGrpSpPr/>
                          <p:nvPr/>
                        </p:nvGrpSpPr>
                        <p:grpSpPr>
                          <a:xfrm>
                            <a:off x="560470" y="0"/>
                            <a:ext cx="6305359" cy="3781425"/>
                            <a:chOff x="-295864" y="0"/>
                            <a:chExt cx="6807715" cy="3781425"/>
                          </a:xfrm>
                        </p:grpSpPr>
                        <p:grpSp>
                          <p:nvGrpSpPr>
                            <p:cNvPr id="29" name="Groupe 28"/>
                            <p:cNvGrpSpPr/>
                            <p:nvPr/>
                          </p:nvGrpSpPr>
                          <p:grpSpPr>
                            <a:xfrm>
                              <a:off x="-295864" y="0"/>
                              <a:ext cx="6807715" cy="3781425"/>
                              <a:chOff x="-295864" y="0"/>
                              <a:chExt cx="6807715" cy="3781425"/>
                            </a:xfrm>
                          </p:grpSpPr>
                          <p:grpSp>
                            <p:nvGrpSpPr>
                              <p:cNvPr id="31" name="Groupe 30"/>
                              <p:cNvGrpSpPr/>
                              <p:nvPr/>
                            </p:nvGrpSpPr>
                            <p:grpSpPr>
                              <a:xfrm>
                                <a:off x="53266" y="0"/>
                                <a:ext cx="6458585" cy="3781425"/>
                                <a:chOff x="0" y="0"/>
                                <a:chExt cx="6458585" cy="3781425"/>
                              </a:xfrm>
                            </p:grpSpPr>
                            <p:grpSp>
                              <p:nvGrpSpPr>
                                <p:cNvPr id="33" name="Groupe 32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6458585" cy="3781425"/>
                                  <a:chOff x="22114" y="71021"/>
                                  <a:chExt cx="6458585" cy="3781425"/>
                                </a:xfrm>
                              </p:grpSpPr>
                              <p:grpSp>
                                <p:nvGrpSpPr>
                                  <p:cNvPr id="35" name="Groupe 3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2114" y="71021"/>
                                    <a:ext cx="6458585" cy="3781425"/>
                                    <a:chOff x="22114" y="71021"/>
                                    <a:chExt cx="6458585" cy="3781425"/>
                                  </a:xfrm>
                                </p:grpSpPr>
                                <p:pic>
                                  <p:nvPicPr>
                                    <p:cNvPr id="37" name="Image 36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 rotWithShape="1">
                                    <a:blip r:embed="rId2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2095" t="23144" r="9772" b="16742"/>
                                    <a:stretch/>
                                  </p:blipFill>
                                  <p:spPr bwMode="auto">
                                    <a:xfrm>
                                      <a:off x="22114" y="71021"/>
                                      <a:ext cx="6458585" cy="3781425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xtLst>
                                      <a:ext uri="{53640926-AAD7-44D8-BBD7-CCE9431645EC}">
                                        <a14:shadowObscured xmlns:a14="http://schemas.microsoft.com/office/drawing/2010/main"/>
                                      </a:ext>
                                    </a:extLst>
                                  </p:spPr>
                                </p:pic>
                                <p:sp>
                                  <p:nvSpPr>
                                    <p:cNvPr id="38" name="Zone de texte 2"/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1491448" y="337352"/>
                                      <a:ext cx="905510" cy="78994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spcAft>
                                          <a:spcPts val="0"/>
                                        </a:spcAft>
                                      </a:pPr>
                                      <a:r>
                                        <a:rPr lang="fr-FR" sz="1100" dirty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Perpetua" panose="02020502060401020303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Valeurs</a:t>
                                      </a:r>
                                      <a:endParaRPr lang="fr-FR" sz="14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  <a:p>
                                      <a:pPr algn="just">
                                        <a:spcAft>
                                          <a:spcPts val="0"/>
                                        </a:spcAft>
                                      </a:pPr>
                                      <a:r>
                                        <a:rPr lang="fr-FR" sz="1100" dirty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Perpetua" panose="02020502060401020303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[-2048;2048]</a:t>
                                      </a:r>
                                      <a:endParaRPr lang="fr-FR" sz="14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36" name="Zone de texte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742842" y="479394"/>
                                    <a:ext cx="836278" cy="62103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fr-FR" sz="1100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Perpetua" panose="02020502060401020303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ADC différentiel</a:t>
                                    </a:r>
                                    <a:endParaRPr lang="fr-FR" sz="14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4" name="Zone de texte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80551" y="2361461"/>
                                  <a:ext cx="1313815" cy="11893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marL="90170" indent="-90170" algn="l"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Traitement du signal : 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FFT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Moyenne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Dérivée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marL="342900" lvl="0" indent="-342900" algn="l">
                                    <a:spcAft>
                                      <a:spcPts val="0"/>
                                    </a:spcAft>
                                    <a:buFont typeface="Perpetua" panose="02020502060401020303" pitchFamily="18" charset="0"/>
                                    <a:buChar char="-"/>
                                  </a:pPr>
                                  <a:r>
                                    <a:rPr lang="fr-FR" sz="1200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Perpetua" panose="02020502060401020303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Détection du fondamental</a:t>
                                  </a:r>
                                  <a:endParaRPr lang="fr-FR" sz="16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32" name="Zone de texte 2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-295864" y="2178720"/>
                                <a:ext cx="2528458" cy="93215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r">
                                  <a:spcAft>
                                    <a:spcPts val="0"/>
                                  </a:spcAft>
                                </a:pPr>
                                <a:r>
                                  <a:rPr lang="fr-FR" sz="12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Perpetua" panose="02020502060401020303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(fonctionnement First In First Out)</a:t>
                                </a:r>
                                <a:endParaRPr lang="fr-FR" sz="1600" dirty="0">
                                  <a:solidFill>
                                    <a:srgbClr val="000000"/>
                                  </a:solidFill>
                                  <a:effectLst/>
                                  <a:latin typeface="Perpetua" panose="02020502060401020303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30" name="Zone de texte 2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07432" y="1346521"/>
                              <a:ext cx="1057831" cy="75460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l">
                                <a:spcAft>
                                  <a:spcPts val="800"/>
                                </a:spcAft>
                              </a:pPr>
                              <a:r>
                                <a:rPr lang="fr-FR" sz="1200" dirty="0">
                                  <a:solidFill>
                                    <a:srgbClr val="000000"/>
                                  </a:solidFill>
                                  <a:effectLst/>
                                  <a:latin typeface="Perpetua" panose="02020502060401020303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Tableau principal de 4096 cases de 16 bits</a:t>
                              </a:r>
                              <a:endParaRPr lang="fr-FR" sz="16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7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89810" y="488250"/>
                            <a:ext cx="902695" cy="69979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r">
                              <a:spcAft>
                                <a:spcPts val="0"/>
                              </a:spcAft>
                            </a:pPr>
                            <a:r>
                              <a:rPr lang="fr-FR" sz="11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Interruption de déclenchement toute les 22.61us</a:t>
                            </a:r>
                            <a:endParaRPr lang="fr-FR" sz="14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8" name="Zone de texte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82066" y="3027286"/>
                            <a:ext cx="1170058" cy="6210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r">
                              <a:spcAft>
                                <a:spcPts val="0"/>
                              </a:spcAft>
                            </a:pPr>
                            <a:r>
                              <a:rPr lang="fr-FR" sz="1200" dirty="0">
                                <a:solidFill>
                                  <a:srgbClr val="000000"/>
                                </a:solidFill>
                                <a:effectLst/>
                                <a:latin typeface="Perpetua" panose="02020502060401020303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Interruption de déclenchement toute les secondes</a:t>
                            </a:r>
                            <a:endParaRPr lang="fr-FR" sz="16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25" name="Zone de texte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125592" y="2778713"/>
                          <a:ext cx="683581" cy="6036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Affichage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OLED + 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200" dirty="0" err="1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Leds</a:t>
                          </a:r>
                          <a:endParaRPr lang="fr-FR" sz="16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solidFill>
                                <a:srgbClr val="000000"/>
                              </a:solidFill>
                              <a:effectLst/>
                              <a:latin typeface="Perpetua" panose="02020502060401020303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fr-FR" sz="11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23" name="Zone de texte 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326602" y="2663301"/>
                        <a:ext cx="630315" cy="71909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2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Ancien code :</a:t>
                        </a:r>
                        <a:endParaRPr lang="fr-FR" sz="16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200" dirty="0" err="1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Freq</a:t>
                        </a:r>
                        <a:r>
                          <a:rPr lang="fr-FR" sz="12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 to notes</a:t>
                        </a:r>
                        <a:endParaRPr lang="fr-FR" sz="16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l">
                          <a:spcAft>
                            <a:spcPts val="0"/>
                          </a:spcAft>
                        </a:pPr>
                        <a:r>
                          <a:rPr lang="fr-FR" sz="1000" dirty="0">
                            <a:solidFill>
                              <a:srgbClr val="000000"/>
                            </a:solidFill>
                            <a:effectLst/>
                            <a:latin typeface="Perpetua" panose="02020502060401020303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100" dirty="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1" name="Zone de texte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869697" y="2539934"/>
                      <a:ext cx="630296" cy="2881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Perpetua" panose="020205020604010203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pic>
                <p:nvPicPr>
                  <p:cNvPr id="17" name="Image 16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987" t="47028" r="65052" b="31401"/>
                  <a:stretch/>
                </p:blipFill>
                <p:spPr bwMode="auto">
                  <a:xfrm>
                    <a:off x="4818434" y="2801566"/>
                    <a:ext cx="509270" cy="56388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pic>
              <p:nvPicPr>
                <p:cNvPr id="15" name="Image 1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87" t="47028" r="65052" b="31401"/>
                <a:stretch/>
              </p:blipFill>
              <p:spPr bwMode="auto">
                <a:xfrm>
                  <a:off x="5907314" y="2772228"/>
                  <a:ext cx="257810" cy="56134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13" name="Rectangle 12"/>
              <p:cNvSpPr/>
              <p:nvPr/>
            </p:nvSpPr>
            <p:spPr>
              <a:xfrm>
                <a:off x="3749524" y="2409371"/>
                <a:ext cx="1073835" cy="12458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Zone de texte 2"/>
            <p:cNvSpPr txBox="1">
              <a:spLocks noChangeArrowheads="1"/>
            </p:cNvSpPr>
            <p:nvPr/>
          </p:nvSpPr>
          <p:spPr bwMode="auto">
            <a:xfrm>
              <a:off x="4837168" y="3295700"/>
              <a:ext cx="739302" cy="719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fr-FR" sz="1000" dirty="0">
                  <a:solidFill>
                    <a:srgbClr val="000000"/>
                  </a:solidFill>
                  <a:effectLst/>
                  <a:latin typeface="Perpetua" panose="02020502060401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  <a:endParaRPr lang="fr-FR" sz="1100" dirty="0">
                <a:solidFill>
                  <a:srgbClr val="000000"/>
                </a:solidFill>
                <a:effectLst/>
                <a:latin typeface="Perpetua" panose="02020502060401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spcAft>
                  <a:spcPts val="0"/>
                </a:spcAft>
              </a:pPr>
              <a:r>
                <a:rPr lang="fr-FR" sz="1000" dirty="0">
                  <a:solidFill>
                    <a:srgbClr val="000000"/>
                  </a:solidFill>
                  <a:effectLst/>
                  <a:latin typeface="Perpetua" panose="02020502060401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000000"/>
                </a:solidFill>
                <a:effectLst/>
                <a:latin typeface="Perpetua" panose="02020502060401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87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Détail du traitement : Discrétisation =&gt; FFT</a:t>
            </a:r>
            <a:r>
              <a:rPr lang="fr-FR" dirty="0"/>
              <a:t> =&gt; </a:t>
            </a:r>
            <a:r>
              <a:rPr lang="fr-FR" dirty="0"/>
              <a:t>Module</a:t>
            </a:r>
            <a:r>
              <a:rPr lang="fr-FR" dirty="0"/>
              <a:t> =&gt; </a:t>
            </a:r>
            <a:r>
              <a:rPr lang="fr-FR" dirty="0"/>
              <a:t>Moyenne</a:t>
            </a:r>
            <a:r>
              <a:rPr lang="fr-FR" dirty="0"/>
              <a:t> =&gt; </a:t>
            </a:r>
            <a:r>
              <a:rPr lang="fr-FR" dirty="0"/>
              <a:t>Dérivée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223291" y="3367668"/>
            <a:ext cx="11854454" cy="2085692"/>
            <a:chOff x="676422" y="3857414"/>
            <a:chExt cx="11427776" cy="1330960"/>
          </a:xfrm>
        </p:grpSpPr>
        <p:grpSp>
          <p:nvGrpSpPr>
            <p:cNvPr id="7" name="Groupe 6"/>
            <p:cNvGrpSpPr/>
            <p:nvPr/>
          </p:nvGrpSpPr>
          <p:grpSpPr>
            <a:xfrm>
              <a:off x="676422" y="3857414"/>
              <a:ext cx="5671585" cy="1330960"/>
              <a:chOff x="1096653" y="4239908"/>
              <a:chExt cx="5671585" cy="1330960"/>
            </a:xfrm>
          </p:grpSpPr>
          <p:pic>
            <p:nvPicPr>
              <p:cNvPr id="71" name="Image 70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7" t="3051" r="66601" b="85595"/>
              <a:stretch/>
            </p:blipFill>
            <p:spPr bwMode="auto">
              <a:xfrm>
                <a:off x="1096653" y="4393399"/>
                <a:ext cx="1763849" cy="102397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3" name="Image 72" descr="C:\Users\simon\AppData\Local\Microsoft\Windows\INetCache\Content.Word\Sans titre.png"/>
              <p:cNvPicPr/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1" t="47002" r="60538" b="38246"/>
              <a:stretch/>
            </p:blipFill>
            <p:spPr bwMode="auto">
              <a:xfrm>
                <a:off x="4541293" y="4239908"/>
                <a:ext cx="2226945" cy="133096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4" name="Image 73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8" t="14539" r="64547" b="72650"/>
              <a:stretch/>
            </p:blipFill>
            <p:spPr bwMode="auto">
              <a:xfrm>
                <a:off x="2811915" y="4306499"/>
                <a:ext cx="1828363" cy="115538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097587" y="3888379"/>
              <a:ext cx="6006611" cy="1226634"/>
              <a:chOff x="5963902" y="4261289"/>
              <a:chExt cx="6006611" cy="1226634"/>
            </a:xfrm>
          </p:grpSpPr>
          <p:pic>
            <p:nvPicPr>
              <p:cNvPr id="72" name="Image 71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9" t="56773" r="61488" b="30661"/>
              <a:stretch/>
            </p:blipFill>
            <p:spPr bwMode="auto">
              <a:xfrm>
                <a:off x="9700850" y="4328911"/>
                <a:ext cx="2269663" cy="113378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5" name="Image 74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73" t="41800" r="62585" b="44604"/>
              <a:stretch/>
            </p:blipFill>
            <p:spPr bwMode="auto">
              <a:xfrm>
                <a:off x="7787668" y="4261289"/>
                <a:ext cx="1951463" cy="1226634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6" name="Image 75" descr="C:\Users\simon\AppData\Local\Microsoft\Windows\INetCache\Content.Word\Sans titre.png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0" t="27940" r="63757" b="58562"/>
              <a:stretch/>
            </p:blipFill>
            <p:spPr bwMode="auto">
              <a:xfrm>
                <a:off x="5963902" y="4265956"/>
                <a:ext cx="1851103" cy="121776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9664142" y="2433700"/>
                <a:ext cx="1784656" cy="80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fr-F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fr-FR" sz="2400" i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142" y="2433700"/>
                <a:ext cx="1784656" cy="804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241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signal réel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et 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2726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  <a:r>
              <a:rPr lang="fr-FR" sz="1800" dirty="0"/>
              <a:t>(English)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163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accordeur ! </a:t>
            </a:r>
          </a:p>
          <a:p>
            <a:endParaRPr lang="fr-FR" dirty="0"/>
          </a:p>
          <a:p>
            <a:r>
              <a:rPr lang="fr-FR" dirty="0"/>
              <a:t>- Etude des maths de la musique</a:t>
            </a:r>
          </a:p>
          <a:p>
            <a:r>
              <a:rPr lang="fr-FR" dirty="0"/>
              <a:t>- Choix du support</a:t>
            </a:r>
          </a:p>
          <a:p>
            <a:r>
              <a:rPr lang="fr-FR" dirty="0"/>
              <a:t>- Réalisation du code</a:t>
            </a:r>
          </a:p>
          <a:p>
            <a:r>
              <a:rPr lang="fr-FR" dirty="0"/>
              <a:t>- Réalisation d’un PCB (option)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15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Accordeur de constante</a:t>
            </a:r>
          </a:p>
          <a:p>
            <a:r>
              <a:rPr lang="fr-FR" dirty="0"/>
              <a:t>Accordeur de signal carré</a:t>
            </a:r>
          </a:p>
          <a:p>
            <a:r>
              <a:rPr lang="fr-FR" dirty="0"/>
              <a:t>Réalisation carte acquisition</a:t>
            </a:r>
          </a:p>
          <a:p>
            <a:r>
              <a:rPr lang="fr-FR" dirty="0"/>
              <a:t>Accordeur de signal réel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66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Problématique  :</a:t>
            </a:r>
          </a:p>
          <a:p>
            <a:endParaRPr lang="fr-FR" dirty="0"/>
          </a:p>
          <a:p>
            <a:r>
              <a:rPr lang="fr-FR" dirty="0"/>
              <a:t>- Choix du microcontrôleur </a:t>
            </a:r>
          </a:p>
          <a:p>
            <a:r>
              <a:rPr lang="fr-FR" dirty="0"/>
              <a:t>En partant de la fréquence : </a:t>
            </a:r>
          </a:p>
          <a:p>
            <a:r>
              <a:rPr lang="fr-FR" dirty="0"/>
              <a:t>- La passer en note et octave</a:t>
            </a:r>
          </a:p>
          <a:p>
            <a:r>
              <a:rPr lang="fr-FR" dirty="0"/>
              <a:t>- Comprendre quelle note on « vise »</a:t>
            </a:r>
          </a:p>
          <a:p>
            <a:r>
              <a:rPr lang="fr-FR" dirty="0"/>
              <a:t>- Dire à l’utilisateur comment accorder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Bonus : </a:t>
            </a:r>
            <a:r>
              <a:rPr lang="fr-FR" dirty="0" err="1"/>
              <a:t>Github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9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Solutions : </a:t>
            </a:r>
          </a:p>
          <a:p>
            <a:endParaRPr lang="fr-FR" dirty="0"/>
          </a:p>
          <a:p>
            <a:r>
              <a:rPr lang="fr-FR" dirty="0"/>
              <a:t> Carte </a:t>
            </a:r>
            <a:r>
              <a:rPr lang="fr-FR" dirty="0" err="1"/>
              <a:t>Xplained</a:t>
            </a:r>
            <a:r>
              <a:rPr lang="fr-FR" dirty="0"/>
              <a:t> pro SAMD21</a:t>
            </a:r>
          </a:p>
          <a:p>
            <a:endParaRPr lang="fr-FR" dirty="0"/>
          </a:p>
          <a:p>
            <a:r>
              <a:rPr lang="fr-FR" dirty="0"/>
              <a:t>Avantages : </a:t>
            </a:r>
          </a:p>
          <a:p>
            <a:r>
              <a:rPr lang="fr-FR" dirty="0"/>
              <a:t>- OLED</a:t>
            </a:r>
          </a:p>
          <a:p>
            <a:r>
              <a:rPr lang="fr-FR" dirty="0"/>
              <a:t>- 48Mhz</a:t>
            </a:r>
          </a:p>
          <a:p>
            <a:r>
              <a:rPr lang="fr-FR" dirty="0"/>
              <a:t>- Habitude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6</a:t>
            </a:fld>
            <a:endParaRPr lang="fr-FR"/>
          </a:p>
        </p:txBody>
      </p:sp>
      <p:pic>
        <p:nvPicPr>
          <p:cNvPr id="1026" name="Picture 2" descr="http://www.atmel.com/Images/SAM_D21_Xplained_Pro_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75" y="2545536"/>
            <a:ext cx="3935633" cy="26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059" y="64555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627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Solutions : 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/>
                        </m:ctrlPr>
                      </m:sSubPr>
                      <m:e>
                        <m:r>
                          <a:rPr lang="fr-FR" sz="2400" i="1"/>
                          <m:t>𝐹</m:t>
                        </m:r>
                      </m:e>
                      <m:sub>
                        <m:r>
                          <a:rPr lang="fr-FR" sz="2400" i="1"/>
                          <m:t>𝑛</m:t>
                        </m:r>
                      </m:sub>
                    </m:sSub>
                    <m:r>
                      <a:rPr lang="fr-FR" sz="2400" i="1"/>
                      <m:t>= </m:t>
                    </m:r>
                    <m:sSub>
                      <m:sSubPr>
                        <m:ctrlPr>
                          <a:rPr lang="fr-FR" sz="2400" i="1"/>
                        </m:ctrlPr>
                      </m:sSubPr>
                      <m:e>
                        <m:r>
                          <a:rPr lang="fr-FR" sz="2400" i="1"/>
                          <m:t>𝐹</m:t>
                        </m:r>
                      </m:e>
                      <m:sub>
                        <m:r>
                          <a:rPr lang="fr-FR" sz="2400" i="1"/>
                          <m:t>0</m:t>
                        </m:r>
                      </m:sub>
                    </m:sSub>
                    <m:r>
                      <a:rPr lang="fr-FR" sz="2400" i="1"/>
                      <m:t> × </m:t>
                    </m:r>
                    <m:sSup>
                      <m:sSupPr>
                        <m:ctrlPr>
                          <a:rPr lang="fr-FR" sz="2400" i="1"/>
                        </m:ctrlPr>
                      </m:sSupPr>
                      <m:e>
                        <m:r>
                          <a:rPr lang="fr-FR" sz="2400" i="1"/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fr-FR" sz="2400" i="1"/>
                            </m:ctrlPr>
                          </m:fPr>
                          <m:num>
                            <m:r>
                              <a:rPr lang="fr-FR" sz="2400" i="1"/>
                              <m:t>𝑛</m:t>
                            </m:r>
                          </m:num>
                          <m:den>
                            <m:r>
                              <a:rPr lang="fr-FR" sz="2400" i="1"/>
                              <m:t>12</m:t>
                            </m:r>
                          </m:den>
                        </m:f>
                      </m:sup>
                    </m:sSup>
                  </m:oMath>
                </a14:m>
                <a:endParaRPr lang="fr-FR" dirty="0"/>
              </a:p>
              <a:p>
                <a:r>
                  <a:rPr lang="fr-FR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=440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le rang</a:t>
                </a:r>
              </a:p>
              <a:p>
                <a:r>
                  <a:rPr lang="fr-FR" dirty="0"/>
                  <a:t>Soit </a:t>
                </a:r>
                <a:r>
                  <a:rPr lang="fr-FR" sz="2400" dirty="0"/>
                  <a:t>: </a:t>
                </a:r>
                <a14:m>
                  <m:oMath xmlns:m="http://schemas.openxmlformats.org/officeDocument/2006/math">
                    <m:r>
                      <a:rPr lang="fr-FR" sz="2800" i="1"/>
                      <m:t>𝑛</m:t>
                    </m:r>
                    <m:r>
                      <a:rPr lang="fr-FR" sz="2800" i="1"/>
                      <m:t>= </m:t>
                    </m:r>
                    <m:f>
                      <m:fPr>
                        <m:ctrlPr>
                          <a:rPr lang="fr-FR" sz="2800" i="1"/>
                        </m:ctrlPr>
                      </m:fPr>
                      <m:num>
                        <m:func>
                          <m:funcPr>
                            <m:ctrlPr>
                              <a:rPr lang="fr-FR" sz="2800" i="1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/>
                              <m:t>log</m:t>
                            </m:r>
                          </m:fName>
                          <m:e>
                            <m:r>
                              <a:rPr lang="fr-FR" sz="2800" i="1"/>
                              <m:t>(</m:t>
                            </m:r>
                            <m:sSup>
                              <m:sSupPr>
                                <m:ctrlPr>
                                  <a:rPr lang="fr-FR" sz="2800" i="1"/>
                                </m:ctrlPr>
                              </m:sSupPr>
                              <m:e>
                                <m:r>
                                  <a:rPr lang="fr-FR" sz="2800" i="1"/>
                                  <m:t>(</m:t>
                                </m:r>
                                <m:f>
                                  <m:fPr>
                                    <m:ctrlPr>
                                      <a:rPr lang="fr-FR" sz="2800" i="1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2800" i="1"/>
                                        </m:ctrlPr>
                                      </m:sSubPr>
                                      <m:e>
                                        <m:r>
                                          <a:rPr lang="fr-FR" sz="2800" i="1"/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fr-FR" sz="2800" i="1"/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sz="2800" i="1"/>
                                        </m:ctrlPr>
                                      </m:sSubPr>
                                      <m:e>
                                        <m:r>
                                          <a:rPr lang="fr-FR" sz="2800" i="1"/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fr-FR" sz="2800" i="1"/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FR" sz="2800" i="1"/>
                                  <m:t>)</m:t>
                                </m:r>
                              </m:e>
                              <m:sup>
                                <m:r>
                                  <a:rPr lang="fr-FR" sz="2800" i="1"/>
                                  <m:t>12</m:t>
                                </m:r>
                              </m:sup>
                            </m:sSup>
                            <m:r>
                              <a:rPr lang="fr-FR" sz="2800" i="1"/>
                              <m:t>)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fr-FR" sz="2800" i="1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800"/>
                              <m:t>log</m:t>
                            </m:r>
                          </m:fName>
                          <m:e>
                            <m:r>
                              <a:rPr lang="fr-FR" sz="2800" i="1"/>
                              <m:t>2</m:t>
                            </m:r>
                          </m:e>
                        </m:func>
                      </m:den>
                    </m:f>
                  </m:oMath>
                </a14:m>
                <a:r>
                  <a:rPr lang="fr-FR" sz="2800" dirty="0"/>
                  <a:t> 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5978" r="48252" b="37639"/>
          <a:stretch/>
        </p:blipFill>
        <p:spPr bwMode="auto">
          <a:xfrm>
            <a:off x="6025493" y="2081505"/>
            <a:ext cx="5186990" cy="3787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059" y="64555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8611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Accordeur de constante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8</a:t>
            </a:fld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170501" y="2645564"/>
            <a:ext cx="10041982" cy="2906017"/>
            <a:chOff x="-218641" y="-1"/>
            <a:chExt cx="6732819" cy="1728471"/>
          </a:xfrm>
        </p:grpSpPr>
        <p:pic>
          <p:nvPicPr>
            <p:cNvPr id="12" name="Image 11" descr="C:\Users\simon\AppData\Local\Microsoft\Windows\INetCacheContent.Word\IMG_20170227_113542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7" r="11066" b="16152"/>
            <a:stretch/>
          </p:blipFill>
          <p:spPr bwMode="auto">
            <a:xfrm rot="16200000">
              <a:off x="-769" y="-217873"/>
              <a:ext cx="1728469" cy="216421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 12" descr="C:\Users\simon\AppData\Local\Microsoft\Windows\INetCacheContent.Word\IMG_20170227_113830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t="14226" r="18112" b="4602"/>
            <a:stretch/>
          </p:blipFill>
          <p:spPr bwMode="auto">
            <a:xfrm>
              <a:off x="1994664" y="0"/>
              <a:ext cx="2314448" cy="17284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 descr="C:\Users\simon\AppData\Local\Microsoft\Windows\INetCacheContent.Word\IMG_20170227_113918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7" t="20248" r="11247" b="22540"/>
            <a:stretch/>
          </p:blipFill>
          <p:spPr bwMode="auto">
            <a:xfrm rot="16200000">
              <a:off x="4572665" y="-213043"/>
              <a:ext cx="1728470" cy="215455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22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Accordeur de signal carré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Problématiques :</a:t>
            </a:r>
          </a:p>
          <a:p>
            <a:endParaRPr lang="fr-FR" dirty="0"/>
          </a:p>
          <a:p>
            <a:pPr lvl="0"/>
            <a:r>
              <a:rPr lang="fr-FR" dirty="0"/>
              <a:t>- Acquisition du signal carré.</a:t>
            </a:r>
          </a:p>
          <a:p>
            <a:pPr lvl="0"/>
            <a:r>
              <a:rPr lang="fr-FR" dirty="0"/>
              <a:t>- Traitement du signal carré pour extraire la fréquence</a:t>
            </a:r>
          </a:p>
          <a:p>
            <a:pPr lvl="0"/>
            <a:r>
              <a:rPr lang="fr-FR" dirty="0"/>
              <a:t>- Accorder le signal carré.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ACCORDEUR DE GUITARE ; METAYER &amp; BIZON, PEI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DEA1-5AD8-4810-8DCE-BF5383D28FD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18266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</TotalTime>
  <Words>742</Words>
  <Application>Microsoft Office PowerPoint</Application>
  <PresentationFormat>Grand écran</PresentationFormat>
  <Paragraphs>210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Perpetua</vt:lpstr>
      <vt:lpstr>Times New Roman</vt:lpstr>
      <vt:lpstr>Rétrospective</vt:lpstr>
      <vt:lpstr>Etude et Réalisation 4</vt:lpstr>
      <vt:lpstr>INTRODUCTION (English)</vt:lpstr>
      <vt:lpstr>OBJECTIFS</vt:lpstr>
      <vt:lpstr>SOMMAIRE</vt:lpstr>
      <vt:lpstr>Accordeur de constante</vt:lpstr>
      <vt:lpstr>Accordeur de constante</vt:lpstr>
      <vt:lpstr>Accordeur de constante</vt:lpstr>
      <vt:lpstr>Accordeur de constante</vt:lpstr>
      <vt:lpstr>Accordeur de signal carré</vt:lpstr>
      <vt:lpstr>Accordeur de signal carré</vt:lpstr>
      <vt:lpstr>Accordeur de signal carré</vt:lpstr>
      <vt:lpstr>Réalisation carte acquisition</vt:lpstr>
      <vt:lpstr>Réalisation carte acquisition</vt:lpstr>
      <vt:lpstr>Réalisation carte acquisition</vt:lpstr>
      <vt:lpstr>Réalisation carte acquisition</vt:lpstr>
      <vt:lpstr>Réalisation carte acquisition</vt:lpstr>
      <vt:lpstr>Réalisation carte acquisition</vt:lpstr>
      <vt:lpstr>Accordeur de signal réel</vt:lpstr>
      <vt:lpstr>Accordeur de signal réel</vt:lpstr>
      <vt:lpstr>Accordeur de signal réel</vt:lpstr>
      <vt:lpstr>Accordeur de signal réel</vt:lpstr>
      <vt:lpstr>Accordeur de signal réel</vt:lpstr>
      <vt:lpstr>CONCLUSION (English)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et Réalisation 4</dc:title>
  <dc:creator>simon</dc:creator>
  <cp:lastModifiedBy>simon</cp:lastModifiedBy>
  <cp:revision>12</cp:revision>
  <dcterms:created xsi:type="dcterms:W3CDTF">2017-03-20T09:42:54Z</dcterms:created>
  <dcterms:modified xsi:type="dcterms:W3CDTF">2017-03-31T15:03:39Z</dcterms:modified>
</cp:coreProperties>
</file>